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5" r:id="rId2"/>
    <p:sldId id="273" r:id="rId3"/>
    <p:sldId id="256" r:id="rId4"/>
    <p:sldId id="257" r:id="rId5"/>
    <p:sldId id="261" r:id="rId6"/>
    <p:sldId id="280" r:id="rId7"/>
    <p:sldId id="262" r:id="rId8"/>
    <p:sldId id="279" r:id="rId9"/>
    <p:sldId id="281" r:id="rId10"/>
    <p:sldId id="282" r:id="rId11"/>
    <p:sldId id="276" r:id="rId12"/>
    <p:sldId id="260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9"/>
    <p:restoredTop sz="98675" autoAdjust="0"/>
  </p:normalViewPr>
  <p:slideViewPr>
    <p:cSldViewPr>
      <p:cViewPr>
        <p:scale>
          <a:sx n="107" d="100"/>
          <a:sy n="107" d="100"/>
        </p:scale>
        <p:origin x="147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E98BD-C9FB-AA40-AFD2-35D0FA237E6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53E59-49C4-6842-B2CE-DB5CB23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11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2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7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4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7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0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7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08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5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ED842-9F7C-4AFC-9544-04D716479B76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B258E-2CDB-4432-88A0-252238ED5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7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4" Type="http://schemas.openxmlformats.org/officeDocument/2006/relationships/slide" Target="slide17.xml"/><Relationship Id="rId5" Type="http://schemas.openxmlformats.org/officeDocument/2006/relationships/slide" Target="slide15.xml"/><Relationship Id="rId6" Type="http://schemas.openxmlformats.org/officeDocument/2006/relationships/slide" Target="slide19.xml"/><Relationship Id="rId7" Type="http://schemas.openxmlformats.org/officeDocument/2006/relationships/slide" Target="slide13.xml"/><Relationship Id="rId8" Type="http://schemas.openxmlformats.org/officeDocument/2006/relationships/slide" Target="slide14.xml"/><Relationship Id="rId9" Type="http://schemas.openxmlformats.org/officeDocument/2006/relationships/hyperlink" Target="http://tina.greenrivertech.net/328/mvc/index.php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View Controller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IT 328</a:t>
            </a:r>
          </a:p>
          <a:p>
            <a:r>
              <a:rPr lang="en-US" dirty="0" smtClean="0"/>
              <a:t>Tina Ostrander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9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Don't Repeat Yourself!</a:t>
            </a:r>
          </a:p>
          <a:p>
            <a:r>
              <a:rPr lang="en-US" dirty="0" smtClean="0"/>
              <a:t>"Every piece of knowledge must have a single, unambiguous, authoritative representation within a system."</a:t>
            </a:r>
          </a:p>
          <a:p>
            <a:r>
              <a:rPr lang="en-US" dirty="0" smtClean="0"/>
              <a:t>Write </a:t>
            </a:r>
            <a:r>
              <a:rPr lang="en-US" dirty="0"/>
              <a:t>something once and once only, re-using the code. </a:t>
            </a:r>
            <a:endParaRPr lang="en-US" dirty="0" smtClean="0"/>
          </a:p>
          <a:p>
            <a:r>
              <a:rPr lang="en-US" dirty="0" smtClean="0"/>
              <a:t>Changing </a:t>
            </a:r>
            <a:r>
              <a:rPr lang="en-US" dirty="0"/>
              <a:t>one element of the system does not change unrelated </a:t>
            </a:r>
            <a:r>
              <a:rPr lang="en-US" dirty="0" smtClean="0"/>
              <a:t>elements.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7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MVC?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</a:t>
            </a:r>
            <a:r>
              <a:rPr lang="en-US" dirty="0"/>
              <a:t>carefully following </a:t>
            </a:r>
            <a:r>
              <a:rPr lang="en-US" dirty="0" smtClean="0"/>
              <a:t>the MVC pattern </a:t>
            </a:r>
            <a:r>
              <a:rPr lang="en-US" dirty="0"/>
              <a:t>we can create websites that are </a:t>
            </a:r>
            <a:endParaRPr lang="en-US" dirty="0" smtClean="0"/>
          </a:p>
          <a:p>
            <a:pPr lvl="1"/>
            <a:r>
              <a:rPr lang="en-US" dirty="0" smtClean="0"/>
              <a:t>easier </a:t>
            </a:r>
            <a:r>
              <a:rPr lang="en-US" dirty="0"/>
              <a:t>to </a:t>
            </a:r>
            <a:r>
              <a:rPr lang="en-US" dirty="0" smtClean="0"/>
              <a:t>maintain</a:t>
            </a:r>
          </a:p>
          <a:p>
            <a:pPr lvl="1"/>
            <a:r>
              <a:rPr lang="en-US" dirty="0" smtClean="0"/>
              <a:t>easier to write</a:t>
            </a:r>
          </a:p>
          <a:p>
            <a:pPr lvl="1"/>
            <a:r>
              <a:rPr lang="en-US" dirty="0" smtClean="0"/>
              <a:t>easier to reuse</a:t>
            </a:r>
          </a:p>
          <a:p>
            <a:pPr lvl="1"/>
            <a:r>
              <a:rPr lang="en-US" dirty="0" smtClean="0"/>
              <a:t>more secure</a:t>
            </a:r>
          </a:p>
          <a:p>
            <a:pPr lvl="2"/>
            <a:r>
              <a:rPr lang="en-US" dirty="0" smtClean="0"/>
              <a:t>All </a:t>
            </a:r>
            <a:r>
              <a:rPr lang="en-US" dirty="0"/>
              <a:t>HTTP requests </a:t>
            </a:r>
            <a:r>
              <a:rPr lang="en-US" dirty="0" smtClean="0"/>
              <a:t> are </a:t>
            </a:r>
            <a:r>
              <a:rPr lang="en-US" dirty="0" err="1" smtClean="0"/>
              <a:t>funnelled</a:t>
            </a:r>
            <a:r>
              <a:rPr lang="en-US" dirty="0" smtClean="0"/>
              <a:t> through </a:t>
            </a:r>
            <a:r>
              <a:rPr lang="en-US"/>
              <a:t>our </a:t>
            </a:r>
            <a:r>
              <a:rPr lang="en-US" smtClean="0"/>
              <a:t>controller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95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</a:t>
            </a:r>
            <a:endParaRPr lang="en-US" dirty="0"/>
          </a:p>
        </p:txBody>
      </p:sp>
      <p:pic>
        <p:nvPicPr>
          <p:cNvPr id="1026" name="Picture 2" descr="https://encrypted-tbn0.gstatic.com/images?q=tbn:ANd9GcR1DIthxaYMqDG6gFKMw3qWE8AqVSwFUznuldi7Tekod6ZqH8i2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01806"/>
            <a:ext cx="25336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1996757"/>
            <a:ext cx="2205681" cy="123110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Controller</a:t>
            </a:r>
          </a:p>
          <a:p>
            <a:r>
              <a:rPr lang="en-US" sz="1400" dirty="0" smtClean="0"/>
              <a:t>Files that receive user requests, get data from the model, and return views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hlinkClick r:id="rId3" action="ppaction://hlinksldjump"/>
              </a:rPr>
              <a:t>index.php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041174" y="4055407"/>
            <a:ext cx="2209800" cy="14465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View</a:t>
            </a:r>
          </a:p>
          <a:p>
            <a:r>
              <a:rPr lang="en-US" sz="1400" dirty="0" smtClean="0"/>
              <a:t>Files that display the user interface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hlinkClick r:id="rId4" action="ppaction://hlinksldjump"/>
              </a:rPr>
              <a:t>edit_grade.php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hlinkClick r:id="rId5" action="ppaction://hlinksldjump"/>
              </a:rPr>
              <a:t>show_grades.php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hlinkClick r:id="rId6" action="ppaction://hlinksldjump"/>
              </a:rPr>
              <a:t>success.php</a:t>
            </a:r>
            <a:endParaRPr lang="en-US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15000" y="1691957"/>
            <a:ext cx="2209800" cy="123110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</a:t>
            </a:r>
          </a:p>
          <a:p>
            <a:r>
              <a:rPr lang="en-US" sz="1400" dirty="0" smtClean="0"/>
              <a:t>Files that communicate directly with the database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hlinkClick r:id="rId7" action="ppaction://hlinksldjump"/>
              </a:rPr>
              <a:t>db.php</a:t>
            </a:r>
            <a:endParaRPr lang="en-US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>
                <a:hlinkClick r:id="rId8" action="ppaction://hlinksldjump"/>
              </a:rPr>
              <a:t>db_functions.php</a:t>
            </a:r>
            <a:endParaRPr lang="en-US" sz="1400" dirty="0"/>
          </a:p>
        </p:txBody>
      </p:sp>
      <p:sp>
        <p:nvSpPr>
          <p:cNvPr id="6" name="Can 5"/>
          <p:cNvSpPr/>
          <p:nvPr/>
        </p:nvSpPr>
        <p:spPr>
          <a:xfrm>
            <a:off x="7010400" y="3596957"/>
            <a:ext cx="1676400" cy="990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10" name="Curved Connector 9"/>
          <p:cNvCxnSpPr>
            <a:stCxn id="1026" idx="0"/>
            <a:endCxn id="5" idx="1"/>
          </p:cNvCxnSpPr>
          <p:nvPr/>
        </p:nvCxnSpPr>
        <p:spPr>
          <a:xfrm rot="5400000" flipH="1" flipV="1">
            <a:off x="1122164" y="3061771"/>
            <a:ext cx="1689496" cy="790575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2"/>
          </p:cNvCxnSpPr>
          <p:nvPr/>
        </p:nvCxnSpPr>
        <p:spPr>
          <a:xfrm rot="5400000">
            <a:off x="3755424" y="4568507"/>
            <a:ext cx="457200" cy="2324100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6568" y="3072486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Request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7962" y="5864423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Response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16" name="Straight Arrow Connector 15"/>
          <p:cNvCxnSpPr>
            <a:endCxn id="8" idx="1"/>
          </p:cNvCxnSpPr>
          <p:nvPr/>
        </p:nvCxnSpPr>
        <p:spPr>
          <a:xfrm>
            <a:off x="4570455" y="2307510"/>
            <a:ext cx="1144545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1"/>
          </p:cNvCxnSpPr>
          <p:nvPr/>
        </p:nvCxnSpPr>
        <p:spPr>
          <a:xfrm>
            <a:off x="7848600" y="2923063"/>
            <a:ext cx="0" cy="673894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0"/>
          </p:cNvCxnSpPr>
          <p:nvPr/>
        </p:nvCxnSpPr>
        <p:spPr>
          <a:xfrm>
            <a:off x="4570455" y="3226374"/>
            <a:ext cx="575619" cy="82903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971800" y="6324600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9"/>
              </a:rPr>
              <a:t>http://tina.greenrivertech.net/328/mvc/</a:t>
            </a:r>
            <a:r>
              <a:rPr lang="en-US" dirty="0" smtClean="0">
                <a:hlinkClick r:id="rId9"/>
              </a:rPr>
              <a:t>index.php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8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db.php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447085"/>
            <a:ext cx="8562729" cy="452431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&lt;?</a:t>
            </a:r>
            <a:r>
              <a:rPr lang="en-US" dirty="0" err="1" smtClean="0"/>
              <a:t>php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$username=</a:t>
            </a:r>
            <a:r>
              <a:rPr lang="en-US" dirty="0" smtClean="0"/>
              <a:t>'</a:t>
            </a:r>
            <a:r>
              <a:rPr lang="en-US" dirty="0" err="1" smtClean="0"/>
              <a:t>myusername</a:t>
            </a:r>
            <a:r>
              <a:rPr lang="en-US" dirty="0" smtClean="0"/>
              <a:t>';</a:t>
            </a:r>
            <a:endParaRPr lang="en-US" dirty="0"/>
          </a:p>
          <a:p>
            <a:r>
              <a:rPr lang="en-US" dirty="0"/>
              <a:t>    $password=</a:t>
            </a:r>
            <a:r>
              <a:rPr lang="en-US" dirty="0" smtClean="0"/>
              <a:t>'</a:t>
            </a:r>
            <a:r>
              <a:rPr lang="en-US" dirty="0" err="1" smtClean="0"/>
              <a:t>mypassword</a:t>
            </a:r>
            <a:r>
              <a:rPr lang="en-US" dirty="0" smtClean="0"/>
              <a:t>'</a:t>
            </a:r>
            <a:r>
              <a:rPr lang="en-US" dirty="0"/>
              <a:t>;    </a:t>
            </a:r>
          </a:p>
          <a:p>
            <a:endParaRPr lang="en-US" dirty="0"/>
          </a:p>
          <a:p>
            <a:r>
              <a:rPr lang="en-US" dirty="0"/>
              <a:t>    try </a:t>
            </a:r>
            <a:r>
              <a:rPr lang="en-US" dirty="0" smtClean="0"/>
              <a:t>{</a:t>
            </a:r>
          </a:p>
          <a:p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dbh</a:t>
            </a:r>
            <a:r>
              <a:rPr lang="en-US" dirty="0"/>
              <a:t> = new PDO('</a:t>
            </a:r>
            <a:r>
              <a:rPr lang="en-US" dirty="0" err="1"/>
              <a:t>mysql:host</a:t>
            </a:r>
            <a:r>
              <a:rPr lang="en-US" dirty="0"/>
              <a:t>=</a:t>
            </a:r>
            <a:r>
              <a:rPr lang="en-US" dirty="0" err="1"/>
              <a:t>localhost;dbname</a:t>
            </a:r>
            <a:r>
              <a:rPr lang="en-US" dirty="0"/>
              <a:t>=</a:t>
            </a:r>
            <a:r>
              <a:rPr lang="en-US" dirty="0" err="1"/>
              <a:t>tina_grcc</a:t>
            </a:r>
            <a:r>
              <a:rPr lang="en-US" dirty="0"/>
              <a:t>', $username, $password)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echo </a:t>
            </a:r>
            <a:r>
              <a:rPr lang="en-US" dirty="0"/>
              <a:t>"Success"</a:t>
            </a:r>
            <a:r>
              <a:rPr lang="en-US" dirty="0" smtClean="0"/>
              <a:t>;	//Comment this out once you've tested your connection</a:t>
            </a:r>
            <a:endParaRPr lang="en-US" dirty="0"/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catch (</a:t>
            </a:r>
            <a:r>
              <a:rPr lang="en-US" dirty="0" err="1"/>
              <a:t>PDOException</a:t>
            </a:r>
            <a:r>
              <a:rPr lang="en-US" dirty="0"/>
              <a:t> $e) {</a:t>
            </a:r>
          </a:p>
          <a:p>
            <a:endParaRPr lang="en-US" dirty="0"/>
          </a:p>
          <a:p>
            <a:r>
              <a:rPr lang="en-US" dirty="0"/>
              <a:t>        die( "Error!: " . $e-&gt;</a:t>
            </a:r>
            <a:r>
              <a:rPr lang="en-US" dirty="0" err="1"/>
              <a:t>getMessage</a:t>
            </a:r>
            <a:r>
              <a:rPr lang="en-US" dirty="0"/>
              <a:t>())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}</a:t>
            </a:r>
          </a:p>
          <a:p>
            <a:endParaRPr lang="en-US" dirty="0"/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077200" y="6019800"/>
            <a:ext cx="609600" cy="6096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03719" y="540474"/>
            <a:ext cx="1828800" cy="175432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This file is part of the </a:t>
            </a:r>
            <a:r>
              <a:rPr lang="en-US" i="1" dirty="0"/>
              <a:t>model</a:t>
            </a:r>
            <a:r>
              <a:rPr lang="en-US" dirty="0"/>
              <a:t>, because it communicates directly with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98176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err="1" smtClean="0"/>
              <a:t>db_functions.php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848683"/>
            <a:ext cx="7772400" cy="424731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&lt;?</a:t>
            </a:r>
            <a:r>
              <a:rPr lang="en-US" dirty="0" err="1" smtClean="0"/>
              <a:t>php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     //Retrieve all student </a:t>
            </a:r>
            <a:r>
              <a:rPr lang="en-US" dirty="0" smtClean="0"/>
              <a:t>grades</a:t>
            </a:r>
            <a:endParaRPr lang="en-US" dirty="0"/>
          </a:p>
          <a:p>
            <a:r>
              <a:rPr lang="en-US" dirty="0"/>
              <a:t>    function </a:t>
            </a:r>
            <a:r>
              <a:rPr lang="en-US" dirty="0" err="1"/>
              <a:t>getGrades</a:t>
            </a:r>
            <a:r>
              <a:rPr lang="en-US" dirty="0"/>
              <a:t>(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{</a:t>
            </a:r>
            <a:endParaRPr lang="en-US" dirty="0"/>
          </a:p>
          <a:p>
            <a:r>
              <a:rPr lang="en-US" dirty="0"/>
              <a:t>        global $</a:t>
            </a:r>
            <a:r>
              <a:rPr lang="en-US" dirty="0" err="1"/>
              <a:t>dbh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sql</a:t>
            </a:r>
            <a:r>
              <a:rPr lang="en-US" dirty="0"/>
              <a:t> = "SELECT </a:t>
            </a:r>
            <a:r>
              <a:rPr lang="en-US" dirty="0" err="1"/>
              <a:t>student.sid</a:t>
            </a:r>
            <a:r>
              <a:rPr lang="en-US" dirty="0" smtClean="0"/>
              <a:t>, first</a:t>
            </a:r>
            <a:r>
              <a:rPr lang="en-US" dirty="0"/>
              <a:t>, last, grade, </a:t>
            </a:r>
            <a:r>
              <a:rPr lang="en-US" dirty="0" err="1"/>
              <a:t>class.classid</a:t>
            </a:r>
            <a:r>
              <a:rPr lang="en-US" dirty="0"/>
              <a:t>, </a:t>
            </a:r>
            <a:r>
              <a:rPr lang="en-US" dirty="0" smtClean="0"/>
              <a:t>abbrev</a:t>
            </a:r>
            <a:endParaRPr lang="en-US" dirty="0"/>
          </a:p>
          <a:p>
            <a:r>
              <a:rPr lang="en-US" dirty="0"/>
              <a:t>        FROM student, grade, </a:t>
            </a:r>
            <a:r>
              <a:rPr lang="en-US" dirty="0" smtClean="0"/>
              <a:t>class</a:t>
            </a:r>
            <a:endParaRPr lang="en-US" dirty="0"/>
          </a:p>
          <a:p>
            <a:r>
              <a:rPr lang="en-US" dirty="0"/>
              <a:t>        WHERE </a:t>
            </a:r>
            <a:r>
              <a:rPr lang="en-US" dirty="0" err="1"/>
              <a:t>student.sid</a:t>
            </a:r>
            <a:r>
              <a:rPr lang="en-US" dirty="0"/>
              <a:t> = </a:t>
            </a:r>
            <a:r>
              <a:rPr lang="en-US" dirty="0" err="1" smtClean="0"/>
              <a:t>grade.sid</a:t>
            </a:r>
            <a:endParaRPr lang="en-US" dirty="0"/>
          </a:p>
          <a:p>
            <a:r>
              <a:rPr lang="en-US" dirty="0"/>
              <a:t>        AND </a:t>
            </a:r>
            <a:r>
              <a:rPr lang="en-US" dirty="0" err="1"/>
              <a:t>grade.classid</a:t>
            </a:r>
            <a:r>
              <a:rPr lang="en-US" dirty="0"/>
              <a:t> = </a:t>
            </a:r>
            <a:r>
              <a:rPr lang="en-US" dirty="0" err="1" smtClean="0"/>
              <a:t>class.classid</a:t>
            </a:r>
            <a:r>
              <a:rPr lang="en-US" dirty="0" smtClean="0"/>
              <a:t>";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$result = $</a:t>
            </a:r>
            <a:r>
              <a:rPr lang="en-US" dirty="0" err="1"/>
              <a:t>dbh</a:t>
            </a:r>
            <a:r>
              <a:rPr lang="en-US" dirty="0"/>
              <a:t>-&gt;query($</a:t>
            </a:r>
            <a:r>
              <a:rPr lang="en-US" dirty="0" err="1"/>
              <a:t>sql</a:t>
            </a:r>
            <a:r>
              <a:rPr lang="en-US" dirty="0"/>
              <a:t>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return $result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Action Button: Home 4">
            <a:hlinkClick r:id="rId2" action="ppaction://hlinksldjump" highlightClick="1"/>
          </p:cNvPr>
          <p:cNvSpPr/>
          <p:nvPr/>
        </p:nvSpPr>
        <p:spPr>
          <a:xfrm>
            <a:off x="8077200" y="6019800"/>
            <a:ext cx="609600" cy="6096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13764" y="4316945"/>
            <a:ext cx="1828800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function retrieves </a:t>
            </a:r>
            <a:r>
              <a:rPr lang="en-US" i="1" dirty="0" smtClean="0"/>
              <a:t>all </a:t>
            </a:r>
            <a:r>
              <a:rPr lang="en-US" dirty="0" smtClean="0"/>
              <a:t>of the student grades from the database.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18217" y="1522273"/>
            <a:ext cx="1828800" cy="175432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This file is part of the </a:t>
            </a:r>
            <a:r>
              <a:rPr lang="en-US" i="1" dirty="0"/>
              <a:t>model</a:t>
            </a:r>
            <a:r>
              <a:rPr lang="en-US" dirty="0"/>
              <a:t>, because it communicates directly with the database.</a:t>
            </a:r>
          </a:p>
        </p:txBody>
      </p:sp>
    </p:spTree>
    <p:extLst>
      <p:ext uri="{BB962C8B-B14F-4D97-AF65-F5344CB8AC3E}">
        <p14:creationId xmlns:p14="http://schemas.microsoft.com/office/powerpoint/2010/main" val="84274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143000"/>
          </a:xfrm>
        </p:spPr>
        <p:txBody>
          <a:bodyPr/>
          <a:lstStyle/>
          <a:p>
            <a:r>
              <a:rPr lang="en-US" dirty="0" err="1" smtClean="0"/>
              <a:t>show_grades.php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295400"/>
            <a:ext cx="8534400" cy="53553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&lt;h2&gt;Student Grade Summary&lt;</a:t>
            </a:r>
            <a:r>
              <a:rPr lang="en-US" dirty="0" smtClean="0"/>
              <a:t>/h2&gt;</a:t>
            </a:r>
            <a:endParaRPr lang="en-US" dirty="0"/>
          </a:p>
          <a:p>
            <a:r>
              <a:rPr lang="en-US" dirty="0"/>
              <a:t>&lt;table border='1'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&gt;Name&lt;/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&gt;Course&lt;/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&gt;Grade&lt;/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 smtClean="0"/>
              <a:t>&gt;</a:t>
            </a:r>
          </a:p>
          <a:p>
            <a:endParaRPr lang="en-US" dirty="0"/>
          </a:p>
          <a:p>
            <a:r>
              <a:rPr lang="en-US" dirty="0"/>
              <a:t>&lt;?</a:t>
            </a:r>
            <a:r>
              <a:rPr lang="en-US" dirty="0" err="1" smtClean="0"/>
              <a:t>php</a:t>
            </a:r>
            <a:endParaRPr lang="en-US" dirty="0"/>
          </a:p>
          <a:p>
            <a:r>
              <a:rPr lang="en-US" dirty="0"/>
              <a:t>    //Display each student grade along with an Edit </a:t>
            </a:r>
            <a:r>
              <a:rPr lang="en-US" dirty="0" smtClean="0"/>
              <a:t>link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 smtClean="0"/>
              <a:t>foreach</a:t>
            </a:r>
            <a:r>
              <a:rPr lang="en-US" dirty="0" smtClean="0"/>
              <a:t> (</a:t>
            </a:r>
            <a:r>
              <a:rPr lang="en-US" dirty="0"/>
              <a:t>$grades as $row) {</a:t>
            </a:r>
          </a:p>
          <a:p>
            <a:endParaRPr lang="en-US" dirty="0"/>
          </a:p>
          <a:p>
            <a:r>
              <a:rPr lang="en-US" dirty="0"/>
              <a:t>        $name = $row['last'].", ".$row['first']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sid</a:t>
            </a:r>
            <a:r>
              <a:rPr lang="en-US" dirty="0"/>
              <a:t> = $row['</a:t>
            </a:r>
            <a:r>
              <a:rPr lang="en-US" dirty="0" err="1"/>
              <a:t>sid</a:t>
            </a:r>
            <a:r>
              <a:rPr lang="en-US" dirty="0"/>
              <a:t>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classid</a:t>
            </a:r>
            <a:r>
              <a:rPr lang="en-US" dirty="0"/>
              <a:t> = $row['</a:t>
            </a:r>
            <a:r>
              <a:rPr lang="en-US" dirty="0" err="1"/>
              <a:t>classid</a:t>
            </a:r>
            <a:r>
              <a:rPr lang="en-US" dirty="0"/>
              <a:t>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$abbrev = $row['abbrev']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$grade = $row['grade']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$edit = "&lt;a </a:t>
            </a:r>
            <a:r>
              <a:rPr lang="en-US" dirty="0" err="1"/>
              <a:t>href</a:t>
            </a:r>
            <a:r>
              <a:rPr lang="en-US" dirty="0"/>
              <a:t>='?action=</a:t>
            </a:r>
            <a:r>
              <a:rPr lang="en-US" dirty="0" err="1"/>
              <a:t>edit&amp;sid</a:t>
            </a:r>
            <a:r>
              <a:rPr lang="en-US" dirty="0"/>
              <a:t>=$</a:t>
            </a:r>
            <a:r>
              <a:rPr lang="en-US" dirty="0" err="1"/>
              <a:t>sid&amp;classid</a:t>
            </a:r>
            <a:r>
              <a:rPr lang="en-US" dirty="0"/>
              <a:t>=$</a:t>
            </a:r>
            <a:r>
              <a:rPr lang="en-US" dirty="0" err="1"/>
              <a:t>classid</a:t>
            </a:r>
            <a:r>
              <a:rPr lang="en-US" dirty="0"/>
              <a:t>'</a:t>
            </a:r>
            <a:r>
              <a:rPr lang="en-US" dirty="0" smtClean="0"/>
              <a:t>&gt;edit</a:t>
            </a:r>
            <a:r>
              <a:rPr lang="en-US" dirty="0"/>
              <a:t>&lt;/a&gt;"</a:t>
            </a:r>
            <a:r>
              <a:rPr lang="en-US" dirty="0" smtClean="0"/>
              <a:t>;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echo "&lt;</a:t>
            </a:r>
            <a:r>
              <a:rPr lang="en-US" dirty="0" err="1"/>
              <a:t>tr</a:t>
            </a:r>
            <a:r>
              <a:rPr lang="en-US" dirty="0"/>
              <a:t>&gt;&lt;td&gt;$name&lt;/td&gt;&lt;td&gt;$abbrev&lt;/td&gt;&lt;td&gt;$grade&lt;/td&gt;&lt;td&gt;$edit&lt;/td&gt;&lt;/</a:t>
            </a:r>
            <a:r>
              <a:rPr lang="en-US" dirty="0" err="1"/>
              <a:t>tr</a:t>
            </a:r>
            <a:r>
              <a:rPr lang="en-US" dirty="0"/>
              <a:t>&gt;"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?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 smtClean="0"/>
              <a:t>&lt;/table</a:t>
            </a:r>
            <a:r>
              <a:rPr lang="en-US" dirty="0"/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3200" y="2700002"/>
            <a:ext cx="2171700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page displays the student grades in a table, with an edit link for each one.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1149950"/>
            <a:ext cx="2171700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file is part of the </a:t>
            </a:r>
            <a:r>
              <a:rPr lang="en-US" i="1" dirty="0" smtClean="0"/>
              <a:t>view, </a:t>
            </a:r>
            <a:r>
              <a:rPr lang="en-US" dirty="0" smtClean="0"/>
              <a:t>because it displays output in the browser.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2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10120"/>
            <a:ext cx="7772400" cy="646330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  …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  /</a:t>
            </a:r>
            <a:r>
              <a:rPr lang="en-US" dirty="0"/>
              <a:t>/Retrieve a particular student </a:t>
            </a:r>
            <a:r>
              <a:rPr lang="en-US" dirty="0" smtClean="0"/>
              <a:t>grade</a:t>
            </a:r>
            <a:endParaRPr lang="en-US" dirty="0"/>
          </a:p>
          <a:p>
            <a:r>
              <a:rPr lang="en-US" dirty="0"/>
              <a:t>    function </a:t>
            </a:r>
            <a:r>
              <a:rPr lang="en-US" dirty="0" err="1" smtClean="0"/>
              <a:t>getStudentGrade</a:t>
            </a:r>
            <a:r>
              <a:rPr lang="en-US" dirty="0" smtClean="0"/>
              <a:t> (</a:t>
            </a:r>
            <a:r>
              <a:rPr lang="en-US" dirty="0"/>
              <a:t>$</a:t>
            </a:r>
            <a:r>
              <a:rPr lang="en-US" dirty="0" err="1"/>
              <a:t>sid</a:t>
            </a:r>
            <a:r>
              <a:rPr lang="en-US" dirty="0"/>
              <a:t>, $</a:t>
            </a:r>
            <a:r>
              <a:rPr lang="en-US" dirty="0" err="1"/>
              <a:t>classid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{</a:t>
            </a:r>
            <a:endParaRPr lang="en-US" dirty="0"/>
          </a:p>
          <a:p>
            <a:r>
              <a:rPr lang="en-US" dirty="0"/>
              <a:t>        global $</a:t>
            </a:r>
            <a:r>
              <a:rPr lang="en-US" dirty="0" err="1"/>
              <a:t>dbh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sql</a:t>
            </a:r>
            <a:r>
              <a:rPr lang="en-US" dirty="0"/>
              <a:t> = "SELECT </a:t>
            </a:r>
            <a:r>
              <a:rPr lang="en-US" dirty="0" err="1"/>
              <a:t>student.sid</a:t>
            </a:r>
            <a:r>
              <a:rPr lang="en-US" dirty="0"/>
              <a:t>, first, last, abbrev, </a:t>
            </a:r>
            <a:r>
              <a:rPr lang="en-US" dirty="0" smtClean="0"/>
              <a:t>grade</a:t>
            </a:r>
            <a:endParaRPr lang="en-US" dirty="0"/>
          </a:p>
          <a:p>
            <a:r>
              <a:rPr lang="en-US" dirty="0"/>
              <a:t>                FROM student, class, </a:t>
            </a:r>
            <a:r>
              <a:rPr lang="en-US" dirty="0" smtClean="0"/>
              <a:t>grade</a:t>
            </a:r>
            <a:endParaRPr lang="en-US" dirty="0"/>
          </a:p>
          <a:p>
            <a:r>
              <a:rPr lang="en-US" dirty="0"/>
              <a:t>                WHERE </a:t>
            </a:r>
            <a:r>
              <a:rPr lang="en-US" dirty="0" err="1"/>
              <a:t>student.sid</a:t>
            </a:r>
            <a:r>
              <a:rPr lang="en-US" dirty="0"/>
              <a:t> = </a:t>
            </a:r>
            <a:r>
              <a:rPr lang="en-US" dirty="0" err="1" smtClean="0"/>
              <a:t>grade.sid</a:t>
            </a:r>
            <a:endParaRPr lang="en-US" dirty="0"/>
          </a:p>
          <a:p>
            <a:r>
              <a:rPr lang="en-US" dirty="0"/>
              <a:t>                AND </a:t>
            </a:r>
            <a:r>
              <a:rPr lang="en-US" dirty="0" err="1"/>
              <a:t>grade.classid</a:t>
            </a:r>
            <a:r>
              <a:rPr lang="en-US" dirty="0"/>
              <a:t> = </a:t>
            </a:r>
            <a:r>
              <a:rPr lang="en-US" dirty="0" err="1" smtClean="0"/>
              <a:t>class.classid</a:t>
            </a:r>
            <a:endParaRPr lang="en-US" dirty="0"/>
          </a:p>
          <a:p>
            <a:r>
              <a:rPr lang="en-US" dirty="0"/>
              <a:t>                AND </a:t>
            </a:r>
            <a:r>
              <a:rPr lang="en-US" dirty="0" err="1"/>
              <a:t>student.sid</a:t>
            </a:r>
            <a:r>
              <a:rPr lang="en-US" dirty="0"/>
              <a:t> = :</a:t>
            </a:r>
            <a:r>
              <a:rPr lang="en-US" dirty="0" err="1" smtClean="0"/>
              <a:t>sid</a:t>
            </a:r>
            <a:endParaRPr lang="en-US" dirty="0"/>
          </a:p>
          <a:p>
            <a:r>
              <a:rPr lang="en-US" dirty="0"/>
              <a:t>                AND </a:t>
            </a:r>
            <a:r>
              <a:rPr lang="en-US" dirty="0" err="1"/>
              <a:t>class.classid</a:t>
            </a:r>
            <a:r>
              <a:rPr lang="en-US" dirty="0"/>
              <a:t> = :</a:t>
            </a:r>
            <a:r>
              <a:rPr lang="en-US" dirty="0" err="1"/>
              <a:t>classid</a:t>
            </a:r>
            <a:r>
              <a:rPr lang="en-US" dirty="0"/>
              <a:t>";</a:t>
            </a:r>
          </a:p>
          <a:p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stmt</a:t>
            </a:r>
            <a:r>
              <a:rPr lang="en-US" dirty="0"/>
              <a:t> = $</a:t>
            </a:r>
            <a:r>
              <a:rPr lang="en-US" dirty="0" err="1"/>
              <a:t>dbh</a:t>
            </a:r>
            <a:r>
              <a:rPr lang="en-US" dirty="0"/>
              <a:t>-&gt;prepare($</a:t>
            </a:r>
            <a:r>
              <a:rPr lang="en-US" dirty="0" err="1"/>
              <a:t>sql</a:t>
            </a:r>
            <a:r>
              <a:rPr lang="en-US" dirty="0"/>
              <a:t>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stmt</a:t>
            </a:r>
            <a:r>
              <a:rPr lang="en-US" dirty="0"/>
              <a:t>-&gt;</a:t>
            </a:r>
            <a:r>
              <a:rPr lang="en-US" dirty="0" err="1"/>
              <a:t>bindParam</a:t>
            </a:r>
            <a:r>
              <a:rPr lang="en-US" dirty="0"/>
              <a:t>(':</a:t>
            </a:r>
            <a:r>
              <a:rPr lang="en-US" dirty="0" err="1"/>
              <a:t>sid</a:t>
            </a:r>
            <a:r>
              <a:rPr lang="en-US" dirty="0"/>
              <a:t>', $</a:t>
            </a:r>
            <a:r>
              <a:rPr lang="en-US" dirty="0" err="1"/>
              <a:t>sid</a:t>
            </a:r>
            <a:r>
              <a:rPr lang="en-US" dirty="0"/>
              <a:t>, PDO::PARAM_STR)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stmt</a:t>
            </a:r>
            <a:r>
              <a:rPr lang="en-US" dirty="0"/>
              <a:t>-&gt;</a:t>
            </a:r>
            <a:r>
              <a:rPr lang="en-US" dirty="0" err="1"/>
              <a:t>bindParam</a:t>
            </a:r>
            <a:r>
              <a:rPr lang="en-US" dirty="0"/>
              <a:t>(':</a:t>
            </a:r>
            <a:r>
              <a:rPr lang="en-US" dirty="0" err="1"/>
              <a:t>classid</a:t>
            </a:r>
            <a:r>
              <a:rPr lang="en-US" dirty="0"/>
              <a:t>', $</a:t>
            </a:r>
            <a:r>
              <a:rPr lang="en-US" dirty="0" err="1"/>
              <a:t>classid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stmt</a:t>
            </a:r>
            <a:r>
              <a:rPr lang="en-US" dirty="0"/>
              <a:t>-&gt;execute() or die("error")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$row = $</a:t>
            </a:r>
            <a:r>
              <a:rPr lang="en-US" dirty="0" err="1"/>
              <a:t>stmt</a:t>
            </a:r>
            <a:r>
              <a:rPr lang="en-US" dirty="0"/>
              <a:t>-&gt;fetch(PDO::FETCH_ASSOC);</a:t>
            </a:r>
          </a:p>
          <a:p>
            <a:endParaRPr lang="en-US" dirty="0"/>
          </a:p>
          <a:p>
            <a:r>
              <a:rPr lang="en-US" dirty="0"/>
              <a:t>        return $row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0"/>
            <a:ext cx="4495800" cy="10668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 smtClean="0"/>
              <a:t>db_functions.php</a:t>
            </a:r>
            <a:endParaRPr lang="en-US" dirty="0"/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077200" y="6019800"/>
            <a:ext cx="609600" cy="6096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29400" y="2133600"/>
            <a:ext cx="1828800" cy="23083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function takes a SID and class ID, and uses them to look up a grade for a particular student in a particular class.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1319553"/>
            <a:ext cx="18288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63513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143000"/>
          </a:xfrm>
        </p:spPr>
        <p:txBody>
          <a:bodyPr/>
          <a:lstStyle/>
          <a:p>
            <a:r>
              <a:rPr lang="en-US" dirty="0" err="1" smtClean="0"/>
              <a:t>edit_grade.php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523285"/>
            <a:ext cx="8534400" cy="480131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&lt;h2&gt;Change a Grade&lt;/h2&gt;</a:t>
            </a:r>
          </a:p>
          <a:p>
            <a:endParaRPr lang="en-US" dirty="0"/>
          </a:p>
          <a:p>
            <a:r>
              <a:rPr lang="en-US" dirty="0"/>
              <a:t>&lt;?</a:t>
            </a:r>
            <a:r>
              <a:rPr lang="en-US" dirty="0" err="1" smtClean="0"/>
              <a:t>php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$</a:t>
            </a:r>
            <a:r>
              <a:rPr lang="en-US" dirty="0" err="1"/>
              <a:t>sid</a:t>
            </a:r>
            <a:r>
              <a:rPr lang="en-US" dirty="0"/>
              <a:t> = $</a:t>
            </a:r>
            <a:r>
              <a:rPr lang="en-US" dirty="0" err="1"/>
              <a:t>gradeResult</a:t>
            </a:r>
            <a:r>
              <a:rPr lang="en-US" dirty="0"/>
              <a:t>['</a:t>
            </a:r>
            <a:r>
              <a:rPr lang="en-US" dirty="0" err="1"/>
              <a:t>sid</a:t>
            </a:r>
            <a:r>
              <a:rPr lang="en-US" dirty="0"/>
              <a:t>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$name = $</a:t>
            </a:r>
            <a:r>
              <a:rPr lang="en-US" dirty="0" err="1"/>
              <a:t>gradeResult</a:t>
            </a:r>
            <a:r>
              <a:rPr lang="en-US" dirty="0"/>
              <a:t>['last'].", ".$</a:t>
            </a:r>
            <a:r>
              <a:rPr lang="en-US" dirty="0" err="1"/>
              <a:t>gradeResult</a:t>
            </a:r>
            <a:r>
              <a:rPr lang="en-US" dirty="0"/>
              <a:t>['first']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$title = $</a:t>
            </a:r>
            <a:r>
              <a:rPr lang="en-US" dirty="0" err="1"/>
              <a:t>gradeResult</a:t>
            </a:r>
            <a:r>
              <a:rPr lang="en-US" dirty="0"/>
              <a:t>['abbrev']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$grade = $</a:t>
            </a:r>
            <a:r>
              <a:rPr lang="en-US" dirty="0" err="1"/>
              <a:t>gradeResult</a:t>
            </a:r>
            <a:r>
              <a:rPr lang="en-US" dirty="0"/>
              <a:t>['grade'];</a:t>
            </a:r>
          </a:p>
          <a:p>
            <a:endParaRPr lang="en-US" dirty="0"/>
          </a:p>
          <a:p>
            <a:r>
              <a:rPr lang="en-US" dirty="0"/>
              <a:t>    echo "$</a:t>
            </a:r>
            <a:r>
              <a:rPr lang="en-US" dirty="0" err="1"/>
              <a:t>sid</a:t>
            </a:r>
            <a:r>
              <a:rPr lang="en-US" dirty="0"/>
              <a:t>&lt;</a:t>
            </a:r>
            <a:r>
              <a:rPr lang="en-US" dirty="0" err="1" smtClean="0"/>
              <a:t>br</a:t>
            </a:r>
            <a:r>
              <a:rPr lang="en-US" dirty="0" smtClean="0"/>
              <a:t>&gt;</a:t>
            </a:r>
            <a:r>
              <a:rPr lang="en-US" dirty="0"/>
              <a:t>$name&lt;</a:t>
            </a:r>
            <a:r>
              <a:rPr lang="en-US" dirty="0" err="1" smtClean="0"/>
              <a:t>br</a:t>
            </a:r>
            <a:r>
              <a:rPr lang="en-US" dirty="0" smtClean="0"/>
              <a:t>&gt;</a:t>
            </a:r>
            <a:r>
              <a:rPr lang="en-US" dirty="0"/>
              <a:t>$title&lt;</a:t>
            </a:r>
            <a:r>
              <a:rPr lang="en-US" dirty="0" err="1" smtClean="0"/>
              <a:t>br</a:t>
            </a:r>
            <a:r>
              <a:rPr lang="en-US" dirty="0" smtClean="0"/>
              <a:t>&gt;</a:t>
            </a:r>
            <a:r>
              <a:rPr lang="en-US" dirty="0"/>
              <a:t>";</a:t>
            </a:r>
          </a:p>
          <a:p>
            <a:endParaRPr lang="en-US" dirty="0"/>
          </a:p>
          <a:p>
            <a:r>
              <a:rPr lang="en-US" dirty="0"/>
              <a:t>    echo "&lt;form method='post' action=''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         </a:t>
            </a:r>
            <a:r>
              <a:rPr lang="en-US" dirty="0" smtClean="0"/>
              <a:t>	 </a:t>
            </a:r>
            <a:r>
              <a:rPr lang="en-US" dirty="0"/>
              <a:t>&lt;input type='</a:t>
            </a:r>
            <a:r>
              <a:rPr lang="en-US" dirty="0" smtClean="0"/>
              <a:t>text' name</a:t>
            </a:r>
            <a:r>
              <a:rPr lang="en-US" dirty="0"/>
              <a:t>='grade' size='4' value='$grade'&gt;"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echo "&lt;input type='hidden' name='</a:t>
            </a:r>
            <a:r>
              <a:rPr lang="en-US" dirty="0" err="1"/>
              <a:t>sid</a:t>
            </a:r>
            <a:r>
              <a:rPr lang="en-US" dirty="0"/>
              <a:t>' value='$</a:t>
            </a:r>
            <a:r>
              <a:rPr lang="en-US" dirty="0" err="1"/>
              <a:t>sid</a:t>
            </a:r>
            <a:r>
              <a:rPr lang="en-US" dirty="0"/>
              <a:t>'&gt;"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echo "&lt;input type='hidden' name='</a:t>
            </a:r>
            <a:r>
              <a:rPr lang="en-US" dirty="0" err="1"/>
              <a:t>classid</a:t>
            </a:r>
            <a:r>
              <a:rPr lang="en-US" dirty="0"/>
              <a:t>' value='$</a:t>
            </a:r>
            <a:r>
              <a:rPr lang="en-US" dirty="0" err="1"/>
              <a:t>classid</a:t>
            </a:r>
            <a:r>
              <a:rPr lang="en-US" dirty="0"/>
              <a:t>'&gt;"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echo "&lt;input type='hidden' name='action' value='update'&gt;"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echo "&lt;input type='submit' value='Submit' name='submit'&gt;&lt;/form&gt;"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6600" y="2451080"/>
            <a:ext cx="1828800" cy="34163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When the user clicks the </a:t>
            </a:r>
            <a:r>
              <a:rPr lang="en-US" b="1" dirty="0" smtClean="0"/>
              <a:t>edit</a:t>
            </a:r>
            <a:r>
              <a:rPr lang="en-US" dirty="0" smtClean="0"/>
              <a:t> link, they are taken to this page. It displays the details for the row that was clicked, and displays a form that allows the user to change a grade.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86600" y="715834"/>
            <a:ext cx="1828800" cy="147732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file is part of the </a:t>
            </a:r>
            <a:r>
              <a:rPr lang="en-US" i="1" dirty="0" smtClean="0"/>
              <a:t>view, </a:t>
            </a:r>
            <a:r>
              <a:rPr lang="en-US" dirty="0" smtClean="0"/>
              <a:t>because it displays output in the browser.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3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dirty="0" err="1" smtClean="0"/>
              <a:t>db_functions.php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197887"/>
            <a:ext cx="7772400" cy="53553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&lt;?</a:t>
            </a:r>
            <a:r>
              <a:rPr lang="en-US" dirty="0" err="1" smtClean="0"/>
              <a:t>php</a:t>
            </a:r>
            <a:endParaRPr lang="en-US" dirty="0"/>
          </a:p>
          <a:p>
            <a:r>
              <a:rPr lang="en-US" dirty="0" smtClean="0"/>
              <a:t>    function </a:t>
            </a:r>
            <a:r>
              <a:rPr lang="en-US" dirty="0" err="1" smtClean="0"/>
              <a:t>getGrades</a:t>
            </a:r>
            <a:r>
              <a:rPr lang="en-US" dirty="0" smtClean="0"/>
              <a:t>() { … }</a:t>
            </a:r>
            <a:endParaRPr lang="en-US" dirty="0"/>
          </a:p>
          <a:p>
            <a:r>
              <a:rPr lang="en-US" dirty="0" smtClean="0"/>
              <a:t>    function </a:t>
            </a:r>
            <a:r>
              <a:rPr lang="en-US" dirty="0" err="1"/>
              <a:t>getStudentGrade</a:t>
            </a:r>
            <a:r>
              <a:rPr lang="en-US" dirty="0"/>
              <a:t>($</a:t>
            </a:r>
            <a:r>
              <a:rPr lang="en-US" dirty="0" err="1"/>
              <a:t>sid</a:t>
            </a:r>
            <a:r>
              <a:rPr lang="en-US" dirty="0"/>
              <a:t>, $</a:t>
            </a:r>
            <a:r>
              <a:rPr lang="en-US" dirty="0" err="1"/>
              <a:t>classid</a:t>
            </a:r>
            <a:r>
              <a:rPr lang="en-US" dirty="0" smtClean="0"/>
              <a:t>) { … }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r>
              <a:rPr lang="en-US" dirty="0"/>
              <a:t> </a:t>
            </a:r>
            <a:r>
              <a:rPr lang="en-US" dirty="0" smtClean="0"/>
              <a:t>   /</a:t>
            </a:r>
            <a:r>
              <a:rPr lang="en-US" dirty="0"/>
              <a:t>/Update a grade for a given student in a particular </a:t>
            </a:r>
            <a:r>
              <a:rPr lang="en-US" dirty="0" smtClean="0"/>
              <a:t>course</a:t>
            </a:r>
            <a:endParaRPr lang="en-US" dirty="0"/>
          </a:p>
          <a:p>
            <a:r>
              <a:rPr lang="en-US" dirty="0"/>
              <a:t>    function </a:t>
            </a:r>
            <a:r>
              <a:rPr lang="en-US" dirty="0" err="1" smtClean="0"/>
              <a:t>updateGrade</a:t>
            </a:r>
            <a:r>
              <a:rPr lang="en-US" dirty="0" smtClean="0"/>
              <a:t> (</a:t>
            </a:r>
            <a:r>
              <a:rPr lang="en-US" dirty="0"/>
              <a:t>$</a:t>
            </a:r>
            <a:r>
              <a:rPr lang="en-US" dirty="0" err="1"/>
              <a:t>sid</a:t>
            </a:r>
            <a:r>
              <a:rPr lang="en-US" dirty="0"/>
              <a:t>, $</a:t>
            </a:r>
            <a:r>
              <a:rPr lang="en-US" dirty="0" err="1"/>
              <a:t>classid</a:t>
            </a:r>
            <a:r>
              <a:rPr lang="en-US" dirty="0"/>
              <a:t>, $grade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{</a:t>
            </a:r>
            <a:endParaRPr lang="en-US" dirty="0"/>
          </a:p>
          <a:p>
            <a:r>
              <a:rPr lang="en-US" dirty="0"/>
              <a:t>        global $</a:t>
            </a:r>
            <a:r>
              <a:rPr lang="en-US" dirty="0" err="1"/>
              <a:t>dbh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sql</a:t>
            </a:r>
            <a:r>
              <a:rPr lang="en-US" dirty="0"/>
              <a:t> = "UPDATE grade SET grade = :</a:t>
            </a:r>
            <a:r>
              <a:rPr lang="en-US" dirty="0" smtClean="0"/>
              <a:t>grade</a:t>
            </a:r>
            <a:endParaRPr lang="en-US" dirty="0"/>
          </a:p>
          <a:p>
            <a:r>
              <a:rPr lang="en-US" dirty="0"/>
              <a:t>                WHERE </a:t>
            </a:r>
            <a:r>
              <a:rPr lang="en-US" dirty="0" err="1" smtClean="0"/>
              <a:t>sid</a:t>
            </a:r>
            <a:r>
              <a:rPr lang="en-US" dirty="0" smtClean="0"/>
              <a:t> = :</a:t>
            </a:r>
            <a:r>
              <a:rPr lang="en-US" dirty="0" err="1" smtClean="0"/>
              <a:t>sid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/>
              <a:t>classid</a:t>
            </a:r>
            <a:r>
              <a:rPr lang="en-US" dirty="0" smtClean="0"/>
              <a:t> = :</a:t>
            </a:r>
            <a:r>
              <a:rPr lang="en-US" dirty="0" err="1" smtClean="0"/>
              <a:t>classid</a:t>
            </a:r>
            <a:r>
              <a:rPr lang="en-US" dirty="0" smtClean="0"/>
              <a:t>"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stmt</a:t>
            </a:r>
            <a:r>
              <a:rPr lang="en-US" dirty="0"/>
              <a:t> = $</a:t>
            </a:r>
            <a:r>
              <a:rPr lang="en-US" dirty="0" err="1"/>
              <a:t>dbh</a:t>
            </a:r>
            <a:r>
              <a:rPr lang="en-US" dirty="0"/>
              <a:t>-&gt;prepare($</a:t>
            </a:r>
            <a:r>
              <a:rPr lang="en-US" dirty="0" err="1"/>
              <a:t>sql</a:t>
            </a:r>
            <a:r>
              <a:rPr lang="en-US" dirty="0"/>
              <a:t>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stmt</a:t>
            </a:r>
            <a:r>
              <a:rPr lang="en-US" dirty="0"/>
              <a:t>-&gt;</a:t>
            </a:r>
            <a:r>
              <a:rPr lang="en-US" dirty="0" err="1"/>
              <a:t>bindParam</a:t>
            </a:r>
            <a:r>
              <a:rPr lang="en-US" dirty="0"/>
              <a:t>(':grade', $grade)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stmt</a:t>
            </a:r>
            <a:r>
              <a:rPr lang="en-US" dirty="0"/>
              <a:t>-&gt;</a:t>
            </a:r>
            <a:r>
              <a:rPr lang="en-US" dirty="0" err="1"/>
              <a:t>bindParam</a:t>
            </a:r>
            <a:r>
              <a:rPr lang="en-US" dirty="0"/>
              <a:t>(':</a:t>
            </a:r>
            <a:r>
              <a:rPr lang="en-US" dirty="0" err="1"/>
              <a:t>sid</a:t>
            </a:r>
            <a:r>
              <a:rPr lang="en-US" dirty="0"/>
              <a:t>', $</a:t>
            </a:r>
            <a:r>
              <a:rPr lang="en-US" dirty="0" err="1"/>
              <a:t>sid</a:t>
            </a:r>
            <a:r>
              <a:rPr lang="en-US" dirty="0"/>
              <a:t>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stmt</a:t>
            </a:r>
            <a:r>
              <a:rPr lang="en-US" dirty="0"/>
              <a:t>-&gt;</a:t>
            </a:r>
            <a:r>
              <a:rPr lang="en-US" dirty="0" err="1"/>
              <a:t>bindParam</a:t>
            </a:r>
            <a:r>
              <a:rPr lang="en-US" dirty="0"/>
              <a:t>(':</a:t>
            </a:r>
            <a:r>
              <a:rPr lang="en-US" dirty="0" err="1"/>
              <a:t>classid</a:t>
            </a:r>
            <a:r>
              <a:rPr lang="en-US" dirty="0"/>
              <a:t>', $</a:t>
            </a:r>
            <a:r>
              <a:rPr lang="en-US" dirty="0" err="1"/>
              <a:t>classid</a:t>
            </a:r>
            <a:r>
              <a:rPr lang="en-US" dirty="0"/>
              <a:t>)</a:t>
            </a:r>
            <a:r>
              <a:rPr lang="en-US" dirty="0" smtClean="0"/>
              <a:t>;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$</a:t>
            </a:r>
            <a:r>
              <a:rPr lang="en-US" dirty="0" err="1"/>
              <a:t>stmt</a:t>
            </a:r>
            <a:r>
              <a:rPr lang="en-US" dirty="0"/>
              <a:t>-&gt;execute()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}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077200" y="6019800"/>
            <a:ext cx="609600" cy="6096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34200" y="2743200"/>
            <a:ext cx="1828800" cy="203132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function updates a grade in the database. It is using the data that was provided in the </a:t>
            </a:r>
            <a:r>
              <a:rPr lang="en-US" b="1" dirty="0" smtClean="0"/>
              <a:t>Edit</a:t>
            </a:r>
            <a:r>
              <a:rPr lang="en-US" dirty="0" smtClean="0"/>
              <a:t> form.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09460" y="1416546"/>
            <a:ext cx="18288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17804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1143000"/>
          </a:xfrm>
        </p:spPr>
        <p:txBody>
          <a:bodyPr/>
          <a:lstStyle/>
          <a:p>
            <a:r>
              <a:rPr lang="en-US" dirty="0" err="1" smtClean="0"/>
              <a:t>success.php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75472"/>
            <a:ext cx="7391400" cy="147732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h2&gt;Success!&lt;/h2&gt;</a:t>
            </a:r>
          </a:p>
          <a:p>
            <a:endParaRPr lang="en-US" dirty="0"/>
          </a:p>
          <a:p>
            <a:r>
              <a:rPr lang="en-US" dirty="0"/>
              <a:t>&lt;p&gt;Return to &lt;a </a:t>
            </a:r>
            <a:r>
              <a:rPr lang="en-US" dirty="0" err="1"/>
              <a:t>href</a:t>
            </a:r>
            <a:r>
              <a:rPr lang="en-US" dirty="0"/>
              <a:t>='</a:t>
            </a:r>
            <a:r>
              <a:rPr lang="en-US" dirty="0" err="1"/>
              <a:t>index.php</a:t>
            </a:r>
            <a:r>
              <a:rPr lang="en-US" dirty="0"/>
              <a:t>'&gt;grades&lt;/a&gt;.&lt;/p</a:t>
            </a:r>
            <a:r>
              <a:rPr lang="en-US" dirty="0" smtClean="0"/>
              <a:t>&gt;</a:t>
            </a:r>
          </a:p>
          <a:p>
            <a:endParaRPr lang="en-US" dirty="0"/>
          </a:p>
        </p:txBody>
      </p:sp>
      <p:sp>
        <p:nvSpPr>
          <p:cNvPr id="5" name="Action Button: Home 4">
            <a:hlinkClick r:id="rId2" action="ppaction://hlinksldjump" highlightClick="1"/>
          </p:cNvPr>
          <p:cNvSpPr/>
          <p:nvPr/>
        </p:nvSpPr>
        <p:spPr>
          <a:xfrm>
            <a:off x="8077200" y="6019800"/>
            <a:ext cx="609600" cy="6096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83135" y="3190101"/>
            <a:ext cx="2586842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displays a confirmation when a grade is successfully changed.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79177" y="1299507"/>
            <a:ext cx="25908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file is part of the </a:t>
            </a:r>
            <a:r>
              <a:rPr lang="en-US" i="1" dirty="0" smtClean="0"/>
              <a:t>view, </a:t>
            </a:r>
            <a:r>
              <a:rPr lang="en-US" dirty="0" smtClean="0"/>
              <a:t>because it displays output in the browser.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0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6287490" y="2743200"/>
            <a:ext cx="2386940" cy="1600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MVC?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Model-view-controller is an architectural pattern </a:t>
            </a: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idespread </a:t>
            </a:r>
            <a:r>
              <a:rPr lang="en-US" dirty="0"/>
              <a:t>in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web-development community</a:t>
            </a:r>
          </a:p>
          <a:p>
            <a:r>
              <a:rPr lang="en-US" b="1" dirty="0"/>
              <a:t>C</a:t>
            </a:r>
            <a:r>
              <a:rPr lang="en-US" b="1" dirty="0" smtClean="0"/>
              <a:t>ore principle: </a:t>
            </a:r>
            <a:br>
              <a:rPr lang="en-US" b="1" dirty="0" smtClean="0"/>
            </a:br>
            <a:r>
              <a:rPr lang="en-US" b="1" dirty="0" smtClean="0"/>
              <a:t>a </a:t>
            </a:r>
            <a:r>
              <a:rPr lang="en-US" b="1" dirty="0"/>
              <a:t>separation of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concerns </a:t>
            </a:r>
            <a:r>
              <a:rPr lang="en-US" b="1" dirty="0"/>
              <a:t>in our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code-base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90" y="3659063"/>
            <a:ext cx="2399310" cy="2651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99860" y="3925763"/>
            <a:ext cx="2386940" cy="2246769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Our goal </a:t>
            </a:r>
            <a:r>
              <a:rPr lang="en-US" sz="2800" b="1" dirty="0">
                <a:solidFill>
                  <a:schemeClr val="tx1"/>
                </a:solidFill>
              </a:rPr>
              <a:t>is </a:t>
            </a:r>
            <a:r>
              <a:rPr lang="en-US" sz="2800" b="1" dirty="0" smtClean="0">
                <a:solidFill>
                  <a:schemeClr val="tx1"/>
                </a:solidFill>
              </a:rPr>
              <a:t/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b="1" dirty="0" smtClean="0">
                <a:solidFill>
                  <a:schemeClr val="tx1"/>
                </a:solidFill>
              </a:rPr>
              <a:t>to </a:t>
            </a:r>
            <a:r>
              <a:rPr lang="en-US" sz="2800" b="1" dirty="0">
                <a:solidFill>
                  <a:schemeClr val="tx1"/>
                </a:solidFill>
              </a:rPr>
              <a:t>prevent mixing </a:t>
            </a:r>
            <a:r>
              <a:rPr lang="en-US" sz="2800" b="1" dirty="0" smtClean="0">
                <a:solidFill>
                  <a:schemeClr val="tx1"/>
                </a:solidFill>
              </a:rPr>
              <a:t>model </a:t>
            </a:r>
            <a:r>
              <a:rPr lang="en-US" sz="2800" b="1" dirty="0">
                <a:solidFill>
                  <a:schemeClr val="tx1"/>
                </a:solidFill>
              </a:rPr>
              <a:t>code with view code!</a:t>
            </a:r>
          </a:p>
        </p:txBody>
      </p:sp>
      <p:sp>
        <p:nvSpPr>
          <p:cNvPr id="7" name="Rectangle 6"/>
          <p:cNvSpPr/>
          <p:nvPr/>
        </p:nvSpPr>
        <p:spPr>
          <a:xfrm>
            <a:off x="6287490" y="3887663"/>
            <a:ext cx="2386940" cy="2246769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Our goal </a:t>
            </a:r>
            <a:r>
              <a:rPr lang="en-US" sz="2800" b="1" dirty="0"/>
              <a:t>is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to </a:t>
            </a:r>
            <a:r>
              <a:rPr lang="en-US" sz="2800" b="1" dirty="0"/>
              <a:t>prevent mixing </a:t>
            </a:r>
            <a:r>
              <a:rPr lang="en-US" sz="2800" b="1" dirty="0" smtClean="0"/>
              <a:t>model </a:t>
            </a:r>
            <a:r>
              <a:rPr lang="en-US" sz="2800" b="1" dirty="0"/>
              <a:t>code with view code!</a:t>
            </a:r>
          </a:p>
        </p:txBody>
      </p:sp>
      <p:sp>
        <p:nvSpPr>
          <p:cNvPr id="8" name="Oval 7"/>
          <p:cNvSpPr/>
          <p:nvPr/>
        </p:nvSpPr>
        <p:spPr>
          <a:xfrm>
            <a:off x="6287490" y="3430463"/>
            <a:ext cx="2386940" cy="4043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7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1752600"/>
            <a:ext cx="7391400" cy="39703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&lt;?</a:t>
            </a:r>
            <a:r>
              <a:rPr lang="en-US" dirty="0" err="1" smtClean="0"/>
              <a:t>php</a:t>
            </a:r>
            <a:endParaRPr lang="en-US" dirty="0"/>
          </a:p>
          <a:p>
            <a:r>
              <a:rPr lang="en-US" dirty="0"/>
              <a:t>    include '</a:t>
            </a:r>
            <a:r>
              <a:rPr lang="en-US" dirty="0" err="1"/>
              <a:t>db.php</a:t>
            </a:r>
            <a:r>
              <a:rPr lang="en-US" dirty="0"/>
              <a:t>'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include '</a:t>
            </a:r>
            <a:r>
              <a:rPr lang="en-US" dirty="0" err="1"/>
              <a:t>db_functions.php</a:t>
            </a:r>
            <a:r>
              <a:rPr lang="en-US" dirty="0"/>
              <a:t>';</a:t>
            </a:r>
          </a:p>
          <a:p>
            <a:endParaRPr lang="en-US" dirty="0"/>
          </a:p>
          <a:p>
            <a:r>
              <a:rPr lang="en-US" dirty="0"/>
              <a:t>    //Get the desired </a:t>
            </a:r>
            <a:r>
              <a:rPr lang="en-US" dirty="0" smtClean="0"/>
              <a:t>action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if (</a:t>
            </a:r>
            <a:r>
              <a:rPr lang="en-US" dirty="0" err="1" smtClean="0"/>
              <a:t>isset</a:t>
            </a:r>
            <a:r>
              <a:rPr lang="en-US" dirty="0" smtClean="0"/>
              <a:t> (</a:t>
            </a:r>
            <a:r>
              <a:rPr lang="en-US" dirty="0"/>
              <a:t>$_POST['action'])</a:t>
            </a:r>
            <a:r>
              <a:rPr lang="en-US" dirty="0" smtClean="0"/>
              <a:t>) {</a:t>
            </a:r>
            <a:endParaRPr lang="en-US" dirty="0"/>
          </a:p>
          <a:p>
            <a:r>
              <a:rPr lang="en-US" dirty="0"/>
              <a:t>        $action = $_POST['action']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    else </a:t>
            </a:r>
            <a:r>
              <a:rPr lang="en-US" dirty="0" smtClean="0"/>
              <a:t>if (</a:t>
            </a:r>
            <a:r>
              <a:rPr lang="en-US" dirty="0" err="1" smtClean="0"/>
              <a:t>isset</a:t>
            </a:r>
            <a:r>
              <a:rPr lang="en-US" dirty="0" smtClean="0"/>
              <a:t> (</a:t>
            </a:r>
            <a:r>
              <a:rPr lang="en-US" dirty="0"/>
              <a:t>$_GET['action'])</a:t>
            </a:r>
            <a:r>
              <a:rPr lang="en-US" dirty="0" smtClean="0"/>
              <a:t>) {</a:t>
            </a:r>
            <a:endParaRPr lang="en-US" dirty="0"/>
          </a:p>
          <a:p>
            <a:r>
              <a:rPr lang="en-US" dirty="0"/>
              <a:t>        $action = $_GET['action']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else {</a:t>
            </a:r>
            <a:endParaRPr lang="en-US" dirty="0"/>
          </a:p>
          <a:p>
            <a:r>
              <a:rPr lang="en-US" dirty="0"/>
              <a:t>        $action = "display"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76200"/>
            <a:ext cx="2743200" cy="1143000"/>
          </a:xfrm>
        </p:spPr>
        <p:txBody>
          <a:bodyPr/>
          <a:lstStyle/>
          <a:p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56119" y="2580950"/>
            <a:ext cx="1828800" cy="34163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It determines what action the user wishes to perform.</a:t>
            </a:r>
          </a:p>
          <a:p>
            <a:endParaRPr lang="en-US" dirty="0" smtClean="0"/>
          </a:p>
          <a:p>
            <a:r>
              <a:rPr lang="en-US" dirty="0" smtClean="0"/>
              <a:t>There are three actions in this app:  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display</a:t>
            </a:r>
          </a:p>
          <a:p>
            <a:pPr marL="342900" indent="-342900">
              <a:buAutoNum type="arabicPeriod"/>
            </a:pPr>
            <a:r>
              <a:rPr lang="en-US" dirty="0" smtClean="0"/>
              <a:t>edit</a:t>
            </a:r>
          </a:p>
          <a:p>
            <a:pPr marL="342900" indent="-342900">
              <a:buAutoNum type="arabicPeriod"/>
            </a:pPr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9400" y="1429434"/>
            <a:ext cx="1828800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index file is the </a:t>
            </a:r>
            <a:r>
              <a:rPr lang="en-US" i="1" dirty="0" smtClean="0"/>
              <a:t>controller.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242291"/>
            <a:ext cx="7391400" cy="646330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    </a:t>
            </a:r>
            <a:r>
              <a:rPr lang="en-US" dirty="0"/>
              <a:t>//Carry out the desired </a:t>
            </a:r>
            <a:r>
              <a:rPr lang="en-US" dirty="0" smtClean="0"/>
              <a:t>action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switch (</a:t>
            </a:r>
            <a:r>
              <a:rPr lang="en-US" dirty="0"/>
              <a:t>$action</a:t>
            </a:r>
            <a:r>
              <a:rPr lang="en-US" dirty="0" smtClean="0"/>
              <a:t>) {</a:t>
            </a:r>
            <a:endParaRPr lang="en-US" dirty="0"/>
          </a:p>
          <a:p>
            <a:r>
              <a:rPr lang="en-US" dirty="0"/>
              <a:t>        //Allow the user to edit an individual course </a:t>
            </a:r>
            <a:r>
              <a:rPr lang="en-US" dirty="0" smtClean="0"/>
              <a:t>grade</a:t>
            </a:r>
            <a:endParaRPr lang="en-US" dirty="0"/>
          </a:p>
          <a:p>
            <a:r>
              <a:rPr lang="en-US" dirty="0"/>
              <a:t>        case "edit"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            $</a:t>
            </a:r>
            <a:r>
              <a:rPr lang="en-US" dirty="0" err="1"/>
              <a:t>sid</a:t>
            </a:r>
            <a:r>
              <a:rPr lang="en-US" dirty="0"/>
              <a:t> = $_GET['</a:t>
            </a:r>
            <a:r>
              <a:rPr lang="en-US" dirty="0" err="1"/>
              <a:t>sid</a:t>
            </a:r>
            <a:r>
              <a:rPr lang="en-US" dirty="0"/>
              <a:t>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    $</a:t>
            </a:r>
            <a:r>
              <a:rPr lang="en-US" dirty="0" err="1"/>
              <a:t>classid</a:t>
            </a:r>
            <a:r>
              <a:rPr lang="en-US" dirty="0"/>
              <a:t> = $_GET['</a:t>
            </a:r>
            <a:r>
              <a:rPr lang="en-US" dirty="0" err="1"/>
              <a:t>classid</a:t>
            </a:r>
            <a:r>
              <a:rPr lang="en-US" dirty="0"/>
              <a:t>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    $</a:t>
            </a:r>
            <a:r>
              <a:rPr lang="en-US" dirty="0" err="1"/>
              <a:t>gradeResult</a:t>
            </a:r>
            <a:r>
              <a:rPr lang="en-US" dirty="0"/>
              <a:t> = </a:t>
            </a:r>
            <a:r>
              <a:rPr lang="en-US" dirty="0" err="1"/>
              <a:t>getStudentGrade</a:t>
            </a:r>
            <a:r>
              <a:rPr lang="en-US" dirty="0"/>
              <a:t>($</a:t>
            </a:r>
            <a:r>
              <a:rPr lang="en-US" dirty="0" err="1"/>
              <a:t>sid</a:t>
            </a:r>
            <a:r>
              <a:rPr lang="en-US" dirty="0"/>
              <a:t>, $</a:t>
            </a:r>
            <a:r>
              <a:rPr lang="en-US" dirty="0" err="1"/>
              <a:t>classid</a:t>
            </a:r>
            <a:r>
              <a:rPr lang="en-US" dirty="0"/>
              <a:t>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    include '</a:t>
            </a:r>
            <a:r>
              <a:rPr lang="en-US" dirty="0" err="1"/>
              <a:t>edit_grade.php</a:t>
            </a:r>
            <a:r>
              <a:rPr lang="en-US" dirty="0"/>
              <a:t>'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    break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//Update an edited grade in the </a:t>
            </a:r>
            <a:r>
              <a:rPr lang="en-US" dirty="0" smtClean="0"/>
              <a:t>database</a:t>
            </a:r>
            <a:endParaRPr lang="en-US" dirty="0"/>
          </a:p>
          <a:p>
            <a:r>
              <a:rPr lang="en-US" dirty="0"/>
              <a:t>        case "update"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            $</a:t>
            </a:r>
            <a:r>
              <a:rPr lang="en-US" dirty="0" err="1"/>
              <a:t>sid</a:t>
            </a:r>
            <a:r>
              <a:rPr lang="en-US" dirty="0"/>
              <a:t> = $_POST['</a:t>
            </a:r>
            <a:r>
              <a:rPr lang="en-US" dirty="0" err="1"/>
              <a:t>sid</a:t>
            </a:r>
            <a:r>
              <a:rPr lang="en-US" dirty="0"/>
              <a:t>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    $</a:t>
            </a:r>
            <a:r>
              <a:rPr lang="en-US" dirty="0" err="1"/>
              <a:t>classid</a:t>
            </a:r>
            <a:r>
              <a:rPr lang="en-US" dirty="0"/>
              <a:t> = $_POST['</a:t>
            </a:r>
            <a:r>
              <a:rPr lang="en-US" dirty="0" err="1"/>
              <a:t>classid</a:t>
            </a:r>
            <a:r>
              <a:rPr lang="en-US" dirty="0"/>
              <a:t>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    $grade = $_POST['grade']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    </a:t>
            </a:r>
            <a:r>
              <a:rPr lang="en-US" dirty="0" err="1"/>
              <a:t>updateGrade</a:t>
            </a:r>
            <a:r>
              <a:rPr lang="en-US" dirty="0"/>
              <a:t>($</a:t>
            </a:r>
            <a:r>
              <a:rPr lang="en-US" dirty="0" err="1"/>
              <a:t>sid</a:t>
            </a:r>
            <a:r>
              <a:rPr lang="en-US" dirty="0"/>
              <a:t>, $</a:t>
            </a:r>
            <a:r>
              <a:rPr lang="en-US" dirty="0" err="1"/>
              <a:t>classid</a:t>
            </a:r>
            <a:r>
              <a:rPr lang="en-US" dirty="0"/>
              <a:t>, $grade)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    include '</a:t>
            </a:r>
            <a:r>
              <a:rPr lang="en-US" dirty="0" err="1"/>
              <a:t>success.php</a:t>
            </a:r>
            <a:r>
              <a:rPr lang="en-US" dirty="0"/>
              <a:t>'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    break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//Display a list of student </a:t>
            </a:r>
            <a:r>
              <a:rPr lang="en-US" dirty="0" smtClean="0"/>
              <a:t>grades</a:t>
            </a:r>
            <a:endParaRPr lang="en-US" dirty="0"/>
          </a:p>
          <a:p>
            <a:r>
              <a:rPr lang="en-US" dirty="0"/>
              <a:t>        case "display"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            $grades = </a:t>
            </a:r>
            <a:r>
              <a:rPr lang="en-US" dirty="0" err="1"/>
              <a:t>getGrades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        include '</a:t>
            </a:r>
            <a:r>
              <a:rPr lang="en-US" dirty="0" err="1"/>
              <a:t>show_grades.php</a:t>
            </a:r>
            <a:r>
              <a:rPr lang="en-US" dirty="0"/>
              <a:t>'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 smtClean="0"/>
              <a:t>   }</a:t>
            </a:r>
          </a:p>
          <a:p>
            <a:r>
              <a:rPr lang="en-US" dirty="0" smtClean="0"/>
              <a:t>?&gt;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228600"/>
            <a:ext cx="2743200" cy="114300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index.php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Action Button: Home 4">
            <a:hlinkClick r:id="rId2" action="ppaction://hlinksldjump" highlightClick="1"/>
          </p:cNvPr>
          <p:cNvSpPr/>
          <p:nvPr/>
        </p:nvSpPr>
        <p:spPr>
          <a:xfrm>
            <a:off x="8077200" y="6019800"/>
            <a:ext cx="609600" cy="609600"/>
          </a:xfrm>
          <a:prstGeom prst="actionButtonHo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29400" y="2525704"/>
            <a:ext cx="1828800" cy="23083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switch statement invokes the appropriate function in the model, and then displays the appropriate view.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9400" y="1752600"/>
            <a:ext cx="182880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9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1600200"/>
            <a:ext cx="624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you add a Delete option to your Student Grade Summary?</a:t>
            </a:r>
          </a:p>
          <a:p>
            <a:endParaRPr lang="en-US" dirty="0"/>
          </a:p>
          <a:p>
            <a:r>
              <a:rPr lang="en-US" dirty="0" smtClean="0"/>
              <a:t>Note:  clicking Delete on a row will remove the corresponding row from the grade table in the database. It will not remove the student from the student table.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52800"/>
            <a:ext cx="4762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7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</a:t>
            </a:r>
            <a:endParaRPr lang="en-US" dirty="0"/>
          </a:p>
        </p:txBody>
      </p:sp>
      <p:pic>
        <p:nvPicPr>
          <p:cNvPr id="1026" name="Picture 2" descr="https://encrypted-tbn0.gstatic.com/images?q=tbn:ANd9GcR1DIthxaYMqDG6gFKMw3qWE8AqVSwFUznuldi7Tekod6ZqH8i2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33849"/>
            <a:ext cx="25336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1828800"/>
            <a:ext cx="220568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1174" y="3887450"/>
            <a:ext cx="220980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1828800"/>
            <a:ext cx="22098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</a:t>
            </a:r>
          </a:p>
        </p:txBody>
      </p:sp>
      <p:sp>
        <p:nvSpPr>
          <p:cNvPr id="6" name="Can 5"/>
          <p:cNvSpPr/>
          <p:nvPr/>
        </p:nvSpPr>
        <p:spPr>
          <a:xfrm>
            <a:off x="7010400" y="3124200"/>
            <a:ext cx="1676400" cy="990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2904529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Request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7962" y="5696466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Response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10" name="Curved Connector 9"/>
          <p:cNvCxnSpPr>
            <a:stCxn id="1026" idx="0"/>
            <a:endCxn id="5" idx="1"/>
          </p:cNvCxnSpPr>
          <p:nvPr/>
        </p:nvCxnSpPr>
        <p:spPr>
          <a:xfrm rot="5400000" flipH="1" flipV="1">
            <a:off x="947738" y="2719388"/>
            <a:ext cx="2038349" cy="790575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2"/>
          </p:cNvCxnSpPr>
          <p:nvPr/>
        </p:nvCxnSpPr>
        <p:spPr>
          <a:xfrm rot="5400000">
            <a:off x="3216815" y="3861941"/>
            <a:ext cx="1534418" cy="2324100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>
            <a:off x="4567881" y="2013466"/>
            <a:ext cx="1375719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1"/>
          </p:cNvCxnSpPr>
          <p:nvPr/>
        </p:nvCxnSpPr>
        <p:spPr>
          <a:xfrm>
            <a:off x="7848600" y="2209800"/>
            <a:ext cx="0" cy="914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0"/>
          </p:cNvCxnSpPr>
          <p:nvPr/>
        </p:nvCxnSpPr>
        <p:spPr>
          <a:xfrm>
            <a:off x="4191000" y="2244129"/>
            <a:ext cx="955074" cy="16433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1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</a:t>
            </a:r>
            <a:endParaRPr lang="en-US" dirty="0"/>
          </a:p>
        </p:txBody>
      </p:sp>
      <p:pic>
        <p:nvPicPr>
          <p:cNvPr id="1026" name="Picture 2" descr="https://encrypted-tbn0.gstatic.com/images?q=tbn:ANd9GcR1DIthxaYMqDG6gFKMw3qWE8AqVSwFUznuldi7Tekod6ZqH8i2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10049"/>
            <a:ext cx="25336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1905000"/>
            <a:ext cx="2205681" cy="1015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Controller</a:t>
            </a:r>
          </a:p>
          <a:p>
            <a:r>
              <a:rPr lang="en-US" sz="1400" dirty="0" smtClean="0"/>
              <a:t>Files that receive user requests, get data from the model, and return views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1174" y="3963650"/>
            <a:ext cx="220980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View</a:t>
            </a:r>
          </a:p>
        </p:txBody>
      </p:sp>
      <p:sp>
        <p:nvSpPr>
          <p:cNvPr id="6" name="Can 5"/>
          <p:cNvSpPr/>
          <p:nvPr/>
        </p:nvSpPr>
        <p:spPr>
          <a:xfrm>
            <a:off x="7010400" y="3505200"/>
            <a:ext cx="1676400" cy="990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10" name="Curved Connector 9"/>
          <p:cNvCxnSpPr>
            <a:stCxn id="1026" idx="0"/>
            <a:endCxn id="5" idx="1"/>
          </p:cNvCxnSpPr>
          <p:nvPr/>
        </p:nvCxnSpPr>
        <p:spPr>
          <a:xfrm rot="5400000" flipH="1" flipV="1">
            <a:off x="1068304" y="2916154"/>
            <a:ext cx="1797217" cy="790575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6568" y="2980729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Request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7962" y="5772666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Response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567881" y="2215753"/>
            <a:ext cx="1147119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87496" y="3457308"/>
            <a:ext cx="2229299" cy="122961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10001" y="3766691"/>
            <a:ext cx="2585070" cy="80530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7" idx="0"/>
          </p:cNvCxnSpPr>
          <p:nvPr/>
        </p:nvCxnSpPr>
        <p:spPr>
          <a:xfrm>
            <a:off x="4570455" y="3134617"/>
            <a:ext cx="575619" cy="82903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15000" y="2031087"/>
            <a:ext cx="22098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15000" y="1905000"/>
            <a:ext cx="2320945" cy="6155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/>
          <p:cNvCxnSpPr>
            <a:stCxn id="7" idx="2"/>
          </p:cNvCxnSpPr>
          <p:nvPr/>
        </p:nvCxnSpPr>
        <p:spPr>
          <a:xfrm rot="5400000">
            <a:off x="3216815" y="3938141"/>
            <a:ext cx="1534418" cy="2324100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1"/>
          </p:cNvCxnSpPr>
          <p:nvPr/>
        </p:nvCxnSpPr>
        <p:spPr>
          <a:xfrm>
            <a:off x="7848600" y="2400419"/>
            <a:ext cx="0" cy="1104781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</a:t>
            </a:r>
            <a:endParaRPr lang="en-US" dirty="0"/>
          </a:p>
        </p:txBody>
      </p:sp>
      <p:pic>
        <p:nvPicPr>
          <p:cNvPr id="1026" name="Picture 2" descr="https://encrypted-tbn0.gstatic.com/images?q=tbn:ANd9GcR1DIthxaYMqDG6gFKMw3qWE8AqVSwFUznuldi7Tekod6ZqH8i2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62449"/>
            <a:ext cx="25336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2057400"/>
            <a:ext cx="220568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1174" y="4116050"/>
            <a:ext cx="220980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View</a:t>
            </a:r>
          </a:p>
        </p:txBody>
      </p:sp>
      <p:sp>
        <p:nvSpPr>
          <p:cNvPr id="6" name="Can 5"/>
          <p:cNvSpPr/>
          <p:nvPr/>
        </p:nvSpPr>
        <p:spPr>
          <a:xfrm>
            <a:off x="7010400" y="3810000"/>
            <a:ext cx="1676400" cy="990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3133129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Request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7962" y="5925066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Response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18" name="Straight Arrow Connector 17"/>
          <p:cNvCxnSpPr>
            <a:endCxn id="6" idx="1"/>
          </p:cNvCxnSpPr>
          <p:nvPr/>
        </p:nvCxnSpPr>
        <p:spPr>
          <a:xfrm>
            <a:off x="7848600" y="2929929"/>
            <a:ext cx="0" cy="880071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1847580"/>
            <a:ext cx="2415746" cy="10156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Files that communicate directly with the database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Business logic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04567" y="1934289"/>
            <a:ext cx="2320945" cy="6155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994321" y="3992939"/>
            <a:ext cx="2320945" cy="6155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 rot="5400000" flipH="1" flipV="1">
            <a:off x="974511" y="2947988"/>
            <a:ext cx="2038349" cy="790575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2"/>
          </p:cNvCxnSpPr>
          <p:nvPr/>
        </p:nvCxnSpPr>
        <p:spPr>
          <a:xfrm rot="5400000">
            <a:off x="3216815" y="4090541"/>
            <a:ext cx="1534418" cy="2324100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76119" y="2242065"/>
            <a:ext cx="1375719" cy="1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0"/>
          </p:cNvCxnSpPr>
          <p:nvPr/>
        </p:nvCxnSpPr>
        <p:spPr>
          <a:xfrm>
            <a:off x="4191000" y="2472729"/>
            <a:ext cx="955074" cy="16433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6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i="1" dirty="0" smtClean="0"/>
              <a:t>Business Logic?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 </a:t>
            </a:r>
            <a:r>
              <a:rPr lang="en-US" dirty="0"/>
              <a:t>Logic </a:t>
            </a:r>
            <a:r>
              <a:rPr lang="en-US" dirty="0" smtClean="0"/>
              <a:t>represents the </a:t>
            </a:r>
            <a:r>
              <a:rPr lang="en-US" dirty="0"/>
              <a:t>logical processes of an application. </a:t>
            </a:r>
            <a:endParaRPr lang="en-US" dirty="0" smtClean="0"/>
          </a:p>
          <a:p>
            <a:pPr lvl="1"/>
            <a:r>
              <a:rPr lang="en-US" dirty="0" smtClean="0"/>
              <a:t>Calculating today's date</a:t>
            </a:r>
          </a:p>
          <a:p>
            <a:pPr lvl="1"/>
            <a:r>
              <a:rPr lang="en-US" dirty="0" smtClean="0"/>
              <a:t>Validating an email address</a:t>
            </a:r>
          </a:p>
          <a:p>
            <a:pPr lvl="1"/>
            <a:r>
              <a:rPr lang="en-US" dirty="0" smtClean="0"/>
              <a:t>Determining whether a student passes or fails</a:t>
            </a:r>
            <a:endParaRPr lang="en-US" dirty="0"/>
          </a:p>
          <a:p>
            <a:r>
              <a:rPr lang="en-US" i="1" dirty="0" smtClean="0"/>
              <a:t>Business </a:t>
            </a:r>
            <a:r>
              <a:rPr lang="en-US" i="1" dirty="0"/>
              <a:t>logic is </a:t>
            </a:r>
            <a:r>
              <a:rPr lang="en-US" i="1" dirty="0" smtClean="0"/>
              <a:t>simply the </a:t>
            </a:r>
            <a:r>
              <a:rPr lang="en-US" i="1" dirty="0"/>
              <a:t>processing part of the application</a:t>
            </a:r>
            <a:r>
              <a:rPr lang="en-US" i="1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2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</a:t>
            </a:r>
            <a:endParaRPr lang="en-US" dirty="0"/>
          </a:p>
        </p:txBody>
      </p:sp>
      <p:pic>
        <p:nvPicPr>
          <p:cNvPr id="1026" name="Picture 2" descr="https://encrypted-tbn0.gstatic.com/images?q=tbn:ANd9GcR1DIthxaYMqDG6gFKMw3qWE8AqVSwFUznuldi7Tekod6ZqH8i2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81673"/>
            <a:ext cx="25336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1876624"/>
            <a:ext cx="220568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Controller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1879373"/>
            <a:ext cx="22098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</a:t>
            </a:r>
          </a:p>
        </p:txBody>
      </p:sp>
      <p:sp>
        <p:nvSpPr>
          <p:cNvPr id="6" name="Can 5"/>
          <p:cNvSpPr/>
          <p:nvPr/>
        </p:nvSpPr>
        <p:spPr>
          <a:xfrm>
            <a:off x="7010400" y="3172024"/>
            <a:ext cx="1676400" cy="990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2952353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Request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7962" y="5744290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Response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5400000">
            <a:off x="3216815" y="3909765"/>
            <a:ext cx="1534418" cy="2324100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91000" y="2291953"/>
            <a:ext cx="609600" cy="106084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33800" y="3429000"/>
            <a:ext cx="2209800" cy="80021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View</a:t>
            </a:r>
          </a:p>
          <a:p>
            <a:r>
              <a:rPr lang="en-US" sz="1400" dirty="0" smtClean="0"/>
              <a:t>Files that display the user interface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32455" y="1757176"/>
            <a:ext cx="2320945" cy="6155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46936" y="1676400"/>
            <a:ext cx="2320945" cy="6155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>
            <a:stCxn id="1026" idx="0"/>
            <a:endCxn id="5" idx="1"/>
          </p:cNvCxnSpPr>
          <p:nvPr/>
        </p:nvCxnSpPr>
        <p:spPr>
          <a:xfrm rot="5400000" flipH="1" flipV="1">
            <a:off x="947738" y="2767212"/>
            <a:ext cx="2038349" cy="790575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</p:cNvCxnSpPr>
          <p:nvPr/>
        </p:nvCxnSpPr>
        <p:spPr>
          <a:xfrm>
            <a:off x="4567881" y="2061290"/>
            <a:ext cx="1375719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848600" y="2275477"/>
            <a:ext cx="0" cy="880071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6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51433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026" name="Picture 2" descr="https://encrypted-tbn0.gstatic.com/images?q=tbn:ANd9GcR1DIthxaYMqDG6gFKMw3qWE8AqVSwFUznuldi7Tekod6ZqH8i2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33849"/>
            <a:ext cx="25336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1828800"/>
            <a:ext cx="220568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1174" y="3887450"/>
            <a:ext cx="220980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1828800"/>
            <a:ext cx="2209800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</a:t>
            </a:r>
          </a:p>
        </p:txBody>
      </p:sp>
      <p:sp>
        <p:nvSpPr>
          <p:cNvPr id="6" name="Can 5"/>
          <p:cNvSpPr/>
          <p:nvPr/>
        </p:nvSpPr>
        <p:spPr>
          <a:xfrm>
            <a:off x="7010400" y="3124200"/>
            <a:ext cx="1676400" cy="990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2904529"/>
            <a:ext cx="77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Request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7962" y="5696466"/>
            <a:ext cx="883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Response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10" name="Curved Connector 9"/>
          <p:cNvCxnSpPr>
            <a:stCxn id="1026" idx="0"/>
            <a:endCxn id="5" idx="1"/>
          </p:cNvCxnSpPr>
          <p:nvPr/>
        </p:nvCxnSpPr>
        <p:spPr>
          <a:xfrm rot="5400000" flipH="1" flipV="1">
            <a:off x="947738" y="2719388"/>
            <a:ext cx="2038349" cy="790575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2"/>
          </p:cNvCxnSpPr>
          <p:nvPr/>
        </p:nvCxnSpPr>
        <p:spPr>
          <a:xfrm rot="5400000">
            <a:off x="3216815" y="3861941"/>
            <a:ext cx="1534418" cy="2324100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8" idx="1"/>
          </p:cNvCxnSpPr>
          <p:nvPr/>
        </p:nvCxnSpPr>
        <p:spPr>
          <a:xfrm>
            <a:off x="4567881" y="2013466"/>
            <a:ext cx="1375719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1"/>
          </p:cNvCxnSpPr>
          <p:nvPr/>
        </p:nvCxnSpPr>
        <p:spPr>
          <a:xfrm>
            <a:off x="7848600" y="2209800"/>
            <a:ext cx="0" cy="91440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7" idx="0"/>
          </p:cNvCxnSpPr>
          <p:nvPr/>
        </p:nvCxnSpPr>
        <p:spPr>
          <a:xfrm>
            <a:off x="4191000" y="2244129"/>
            <a:ext cx="955074" cy="16433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3877962" y="0"/>
            <a:ext cx="82296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85800" y="2514600"/>
            <a:ext cx="1890027" cy="107721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1 User submits a </a:t>
            </a:r>
            <a:r>
              <a:rPr lang="en-US" sz="1600" dirty="0"/>
              <a:t>Request for Information </a:t>
            </a:r>
            <a:r>
              <a:rPr lang="en-US" sz="1600" dirty="0" smtClean="0"/>
              <a:t>form, using a </a:t>
            </a:r>
            <a:r>
              <a:rPr lang="en-US" sz="1600" b="1" dirty="0" smtClean="0"/>
              <a:t>View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4455640" y="304800"/>
            <a:ext cx="1600200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2 The </a:t>
            </a:r>
            <a:r>
              <a:rPr lang="en-US" sz="1600" b="1" dirty="0"/>
              <a:t>Controller</a:t>
            </a:r>
            <a:r>
              <a:rPr lang="en-US" sz="1600" dirty="0"/>
              <a:t> gets the user input, and transfers the information to the </a:t>
            </a:r>
            <a:r>
              <a:rPr lang="en-US" sz="1600" b="1" dirty="0"/>
              <a:t>Model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978" y="1098330"/>
            <a:ext cx="15267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3 The </a:t>
            </a:r>
            <a:r>
              <a:rPr lang="en-US" sz="1600" b="1" dirty="0"/>
              <a:t>Model</a:t>
            </a:r>
            <a:r>
              <a:rPr lang="en-US" sz="1600" dirty="0"/>
              <a:t> receives the information and adds the request to a database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36078" y="304800"/>
            <a:ext cx="1759922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4 The </a:t>
            </a:r>
            <a:r>
              <a:rPr lang="en-US" sz="1600" b="1" dirty="0"/>
              <a:t>Controller</a:t>
            </a:r>
            <a:r>
              <a:rPr lang="en-US" sz="1600" dirty="0"/>
              <a:t> gets a response from the </a:t>
            </a:r>
            <a:r>
              <a:rPr lang="en-US" sz="1600" b="1" dirty="0"/>
              <a:t>Model</a:t>
            </a:r>
            <a:r>
              <a:rPr lang="en-US" sz="1600" dirty="0"/>
              <a:t> that the request was successfully submitted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67600" y="2469075"/>
            <a:ext cx="1566400" cy="107721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5 The </a:t>
            </a:r>
            <a:r>
              <a:rPr lang="en-US" sz="1600" b="1" dirty="0"/>
              <a:t>Controller</a:t>
            </a:r>
            <a:r>
              <a:rPr lang="en-US" sz="1600" dirty="0"/>
              <a:t> sends the information to the </a:t>
            </a:r>
            <a:r>
              <a:rPr lang="en-US" sz="1600" b="1" dirty="0"/>
              <a:t>View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648075" y="4939096"/>
            <a:ext cx="1990725" cy="1102426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6 The </a:t>
            </a:r>
            <a:r>
              <a:rPr lang="en-US" sz="1600" b="1" dirty="0"/>
              <a:t>View</a:t>
            </a:r>
            <a:r>
              <a:rPr lang="en-US" sz="1600" dirty="0"/>
              <a:t> displays a message for the user that the request was received.</a:t>
            </a:r>
          </a:p>
        </p:txBody>
      </p:sp>
    </p:spTree>
    <p:extLst>
      <p:ext uri="{BB962C8B-B14F-4D97-AF65-F5344CB8AC3E}">
        <p14:creationId xmlns:p14="http://schemas.microsoft.com/office/powerpoint/2010/main" val="20130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1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MVC frameworks use some sort of template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Enforces the principle of DRY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8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1508</Words>
  <Application>Microsoft Macintosh PowerPoint</Application>
  <PresentationFormat>On-screen Show (4:3)</PresentationFormat>
  <Paragraphs>277</Paragraphs>
  <Slides>22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Model View Controller</vt:lpstr>
      <vt:lpstr>What is MVC?</vt:lpstr>
      <vt:lpstr>Model-View-Controller</vt:lpstr>
      <vt:lpstr>Model-View-Controller</vt:lpstr>
      <vt:lpstr>Model-View-Controller</vt:lpstr>
      <vt:lpstr>What is Business Logic?</vt:lpstr>
      <vt:lpstr>Model-View-Controller</vt:lpstr>
      <vt:lpstr>Example</vt:lpstr>
      <vt:lpstr>What are Templates</vt:lpstr>
      <vt:lpstr>What is DRY?</vt:lpstr>
      <vt:lpstr>Why Use MVC?</vt:lpstr>
      <vt:lpstr>Model-View-Controller</vt:lpstr>
      <vt:lpstr>db.php</vt:lpstr>
      <vt:lpstr>db_functions.php</vt:lpstr>
      <vt:lpstr>show_grades.php</vt:lpstr>
      <vt:lpstr>db_functions.php</vt:lpstr>
      <vt:lpstr>edit_grade.php</vt:lpstr>
      <vt:lpstr>db_functions.php</vt:lpstr>
      <vt:lpstr>success.php</vt:lpstr>
      <vt:lpstr>index.php</vt:lpstr>
      <vt:lpstr>index.php</vt:lpstr>
      <vt:lpstr>Try It</vt:lpstr>
    </vt:vector>
  </TitlesOfParts>
  <Company>Highline Community College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Model-View-Controller</dc:title>
  <dc:creator>Ostrander, Tina</dc:creator>
  <cp:lastModifiedBy>Tina Ostrander</cp:lastModifiedBy>
  <cp:revision>31</cp:revision>
  <cp:lastPrinted>2013-01-22T19:08:44Z</cp:lastPrinted>
  <dcterms:created xsi:type="dcterms:W3CDTF">2013-01-22T17:22:13Z</dcterms:created>
  <dcterms:modified xsi:type="dcterms:W3CDTF">2018-01-18T20:46:03Z</dcterms:modified>
</cp:coreProperties>
</file>